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p:scale>
          <a:sx n="53" d="100"/>
          <a:sy n="53" d="100"/>
        </p:scale>
        <p:origin x="-414" y="-45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47410" y="1257223"/>
            <a:ext cx="7766936" cy="2923504"/>
          </a:xfrm>
        </p:spPr>
        <p:txBody>
          <a:bodyPr/>
          <a:lstStyle/>
          <a:p>
            <a:pPr algn="ctr"/>
            <a:r>
              <a:rPr lang="es-MX" sz="4400" b="1" dirty="0" smtClean="0">
                <a:solidFill>
                  <a:schemeClr val="tx1"/>
                </a:solidFill>
              </a:rPr>
              <a:t/>
            </a:r>
            <a:br>
              <a:rPr lang="es-MX" sz="4400" b="1" dirty="0" smtClean="0">
                <a:solidFill>
                  <a:schemeClr val="tx1"/>
                </a:solidFill>
              </a:rPr>
            </a:br>
            <a:r>
              <a:rPr lang="es-MX" sz="4400" b="1" dirty="0">
                <a:solidFill>
                  <a:schemeClr val="tx1"/>
                </a:solidFill>
              </a:rPr>
              <a:t/>
            </a:r>
            <a:br>
              <a:rPr lang="es-MX" sz="4400" b="1" dirty="0">
                <a:solidFill>
                  <a:schemeClr val="tx1"/>
                </a:solidFill>
              </a:rPr>
            </a:br>
            <a:r>
              <a:rPr lang="es-MX" sz="4400" b="1" dirty="0" smtClean="0">
                <a:solidFill>
                  <a:schemeClr val="tx1"/>
                </a:solidFill>
              </a:rPr>
              <a:t>INCLUSIÓN FINANCIERA DE MUJERES EN CAJA POPULAR DE AHORROS YANGA.</a:t>
            </a:r>
            <a:endParaRPr lang="es-MX" sz="4400" b="1" dirty="0">
              <a:solidFill>
                <a:schemeClr val="tx1"/>
              </a:solidFill>
            </a:endParaRPr>
          </a:p>
        </p:txBody>
      </p:sp>
    </p:spTree>
    <p:extLst>
      <p:ext uri="{BB962C8B-B14F-4D97-AF65-F5344CB8AC3E}">
        <p14:creationId xmlns:p14="http://schemas.microsoft.com/office/powerpoint/2010/main" xmlns="" val="25540270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682581"/>
            <a:ext cx="8596668" cy="5358782"/>
          </a:xfrm>
        </p:spPr>
        <p:txBody>
          <a:bodyPr>
            <a:normAutofit/>
          </a:bodyPr>
          <a:lstStyle/>
          <a:p>
            <a:pPr algn="just"/>
            <a:r>
              <a:rPr lang="es-MX" sz="2400" b="1" dirty="0" smtClean="0">
                <a:latin typeface="Arial" panose="020B0604020202020204" pitchFamily="34" charset="0"/>
                <a:cs typeface="Arial" panose="020B0604020202020204" pitchFamily="34" charset="0"/>
              </a:rPr>
              <a:t>PLANTILLA LABORAL Y MUJERES </a:t>
            </a:r>
          </a:p>
          <a:p>
            <a:pPr algn="just"/>
            <a:endParaRPr lang="es-MX" sz="2400" dirty="0" smtClean="0">
              <a:latin typeface="Arial" panose="020B0604020202020204" pitchFamily="34" charset="0"/>
              <a:cs typeface="Arial" panose="020B0604020202020204" pitchFamily="34" charset="0"/>
            </a:endParaRP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solidFill>
                  <a:schemeClr val="tx1"/>
                </a:solidFill>
                <a:latin typeface="Arial" panose="020B0604020202020204" pitchFamily="34" charset="0"/>
                <a:cs typeface="Arial" panose="020B0604020202020204" pitchFamily="34" charset="0"/>
              </a:rPr>
              <a:t>Caja Yanga cuenta con una plantilla laboral de 381 empleados  de los cuales un 54 por ciento son hombres y un 46 por ciento son mujeres, dando oportunidad  a que todas las mujeres puedan aspirar a cualquier puesto dentro del organigrama, mas sin embargo actualmente en lo que se refiere al primer nivel no existen mujeres ocupando esos cargos.</a:t>
            </a:r>
            <a:endParaRPr lang="es-MX"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631029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6991" y="919306"/>
            <a:ext cx="8596668" cy="5165599"/>
          </a:xfrm>
        </p:spPr>
        <p:txBody>
          <a:bodyPr>
            <a:normAutofit/>
          </a:bodyPr>
          <a:lstStyle/>
          <a:p>
            <a:pPr marL="0" indent="0">
              <a:buNone/>
            </a:pPr>
            <a:r>
              <a:rPr lang="es-MX" sz="2400" b="1" dirty="0" smtClean="0">
                <a:solidFill>
                  <a:schemeClr val="tx1"/>
                </a:solidFill>
                <a:latin typeface="Arial" panose="020B0604020202020204" pitchFamily="34" charset="0"/>
                <a:cs typeface="Arial" panose="020B0604020202020204" pitchFamily="34" charset="0"/>
              </a:rPr>
              <a:t>GOBERNABILIDAD Y MUJERES</a:t>
            </a:r>
            <a:r>
              <a:rPr lang="es-MX" sz="2400" dirty="0" smtClean="0">
                <a:solidFill>
                  <a:schemeClr val="tx1"/>
                </a:solidFill>
                <a:latin typeface="Arial" panose="020B0604020202020204" pitchFamily="34" charset="0"/>
                <a:cs typeface="Arial" panose="020B0604020202020204" pitchFamily="34" charset="0"/>
              </a:rPr>
              <a:t>.</a:t>
            </a:r>
            <a:br>
              <a:rPr lang="es-MX" sz="2400" dirty="0" smtClean="0">
                <a:solidFill>
                  <a:schemeClr val="tx1"/>
                </a:solidFill>
                <a:latin typeface="Arial" panose="020B0604020202020204" pitchFamily="34" charset="0"/>
                <a:cs typeface="Arial" panose="020B0604020202020204" pitchFamily="34" charset="0"/>
              </a:rPr>
            </a:br>
            <a:endParaRPr lang="es-MX" sz="2400" dirty="0" smtClean="0">
              <a:solidFill>
                <a:schemeClr val="tx1"/>
              </a:solidFill>
              <a:latin typeface="Arial" panose="020B0604020202020204" pitchFamily="34" charset="0"/>
              <a:cs typeface="Arial" panose="020B0604020202020204" pitchFamily="34" charset="0"/>
            </a:endParaRPr>
          </a:p>
          <a:p>
            <a:pPr marL="0" indent="0" algn="just">
              <a:buNone/>
            </a:pPr>
            <a:r>
              <a:rPr lang="es-MX" sz="2400" dirty="0" smtClean="0">
                <a:solidFill>
                  <a:schemeClr val="tx1"/>
                </a:solidFill>
                <a:latin typeface="Arial" panose="020B0604020202020204" pitchFamily="34" charset="0"/>
                <a:cs typeface="Arial" panose="020B0604020202020204" pitchFamily="34" charset="0"/>
              </a:rPr>
              <a:t>En lo que respecta a la participación de mujeres en los órganos de gobierno de nuestra cooperativa. Como se mencionó con anterioridad desde los inicios de caja yanga ha existido una gran participación. En el consejo de vigilancia soy testigo de que ya varias mujeres han sido presidentas del mismo.</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No en cambio en el Consejo de Administración ya que en 55 años solo ha existido una mujer presidenta del mismo. aún cuando como en la actualidad somos mas integrantes mujeres que hombres.</a:t>
            </a:r>
          </a:p>
          <a:p>
            <a:pPr marL="0" indent="0" algn="just">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268025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476519"/>
            <a:ext cx="8596668" cy="5564844"/>
          </a:xfrm>
        </p:spPr>
        <p:txBody>
          <a:bodyPr>
            <a:normAutofit/>
          </a:bodyPr>
          <a:lstStyle/>
          <a:p>
            <a:pPr>
              <a:buNone/>
            </a:pPr>
            <a:r>
              <a:rPr lang="es-MX" sz="2800" b="1" dirty="0" smtClean="0">
                <a:latin typeface="Arial" panose="020B0604020202020204" pitchFamily="34" charset="0"/>
                <a:cs typeface="Arial" panose="020B0604020202020204" pitchFamily="34" charset="0"/>
              </a:rPr>
              <a:t>Experiencia personal</a:t>
            </a:r>
            <a:r>
              <a:rPr lang="es-MX" sz="2800" dirty="0" smtClean="0">
                <a:latin typeface="Arial" panose="020B0604020202020204" pitchFamily="34" charset="0"/>
                <a:cs typeface="Arial" panose="020B0604020202020204" pitchFamily="34" charset="0"/>
              </a:rPr>
              <a:t>.</a:t>
            </a:r>
            <a:r>
              <a:rPr lang="es-MX" sz="2400" dirty="0" smtClean="0">
                <a:latin typeface="Arial" panose="020B0604020202020204" pitchFamily="34" charset="0"/>
                <a:cs typeface="Arial" panose="020B0604020202020204" pitchFamily="34" charset="0"/>
              </a:rPr>
              <a:t/>
            </a:r>
            <a:br>
              <a:rPr lang="es-MX" sz="2400" dirty="0" smtClean="0">
                <a:latin typeface="Arial" panose="020B0604020202020204" pitchFamily="34" charset="0"/>
                <a:cs typeface="Arial" panose="020B0604020202020204" pitchFamily="34" charset="0"/>
              </a:rPr>
            </a:br>
            <a:endParaRPr lang="es-MX" sz="2400" dirty="0" smtClean="0">
              <a:latin typeface="Arial" panose="020B0604020202020204" pitchFamily="34" charset="0"/>
              <a:cs typeface="Arial" panose="020B0604020202020204" pitchFamily="34" charset="0"/>
            </a:endParaRPr>
          </a:p>
          <a:p>
            <a:r>
              <a:rPr lang="es-MX" sz="2400" dirty="0" smtClean="0">
                <a:solidFill>
                  <a:schemeClr val="tx1"/>
                </a:solidFill>
                <a:latin typeface="Arial" panose="020B0604020202020204" pitchFamily="34" charset="0"/>
                <a:cs typeface="Arial" panose="020B0604020202020204" pitchFamily="34" charset="0"/>
              </a:rPr>
              <a:t>Como socia de Caja Popular de Ahorros Yanga participo mas siendo ahorradora, ya que esto es una herencia de mis padres, quienes siempre me fomentaron el hábito del ahorro. Gracias a ello he podido cumplir muchos sueños importantes, apoyar los estudios de mis hijos, comprar un terrenito, construir una casita propia, e iniciar un proyecto de venta de flores.</a:t>
            </a:r>
          </a:p>
          <a:p>
            <a:r>
              <a:rPr lang="es-MX" sz="2400" dirty="0" smtClean="0">
                <a:solidFill>
                  <a:schemeClr val="tx1"/>
                </a:solidFill>
                <a:latin typeface="Arial" panose="020B0604020202020204" pitchFamily="34" charset="0"/>
                <a:cs typeface="Arial" panose="020B0604020202020204" pitchFamily="34" charset="0"/>
              </a:rPr>
              <a:t>como integrante del consejo de administración, he tenido la fortuna de participar como secretaria de Comité de Apoyo y como prosecretaria del consejo de administración. Actualmente formo  parte también del Comité de Auditoria.</a:t>
            </a:r>
          </a:p>
        </p:txBody>
      </p:sp>
    </p:spTree>
    <p:extLst>
      <p:ext uri="{BB962C8B-B14F-4D97-AF65-F5344CB8AC3E}">
        <p14:creationId xmlns:p14="http://schemas.microsoft.com/office/powerpoint/2010/main" xmlns="" val="218033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60669" y="605308"/>
            <a:ext cx="8518182" cy="5539086"/>
          </a:xfrm>
        </p:spPr>
        <p:txBody>
          <a:bodyPr/>
          <a:lstStyle/>
          <a:p>
            <a:pPr algn="just"/>
            <a:endParaRPr lang="es-MX" sz="2400" dirty="0" smtClean="0">
              <a:latin typeface="Arial" panose="020B0604020202020204" pitchFamily="34" charset="0"/>
              <a:cs typeface="Arial" panose="020B0604020202020204" pitchFamily="34" charset="0"/>
            </a:endParaRPr>
          </a:p>
          <a:p>
            <a:pPr algn="just"/>
            <a:endParaRPr lang="es-MX" sz="2400" dirty="0">
              <a:latin typeface="Arial" panose="020B0604020202020204" pitchFamily="34" charset="0"/>
              <a:cs typeface="Arial" panose="020B0604020202020204" pitchFamily="34" charset="0"/>
            </a:endParaRPr>
          </a:p>
          <a:p>
            <a:pPr algn="just"/>
            <a:r>
              <a:rPr lang="es-MX" sz="2400" dirty="0" smtClean="0">
                <a:solidFill>
                  <a:schemeClr val="tx1"/>
                </a:solidFill>
                <a:latin typeface="Arial" panose="020B0604020202020204" pitchFamily="34" charset="0"/>
                <a:cs typeface="Arial" panose="020B0604020202020204" pitchFamily="34" charset="0"/>
              </a:rPr>
              <a:t>Ingresar </a:t>
            </a:r>
            <a:r>
              <a:rPr lang="es-MX" sz="2400" dirty="0">
                <a:solidFill>
                  <a:schemeClr val="tx1"/>
                </a:solidFill>
                <a:latin typeface="Arial" panose="020B0604020202020204" pitchFamily="34" charset="0"/>
                <a:cs typeface="Arial" panose="020B0604020202020204" pitchFamily="34" charset="0"/>
              </a:rPr>
              <a:t>al consejo de administración no es difícil basta con estar cumpliendo con nuestras responsabilidades como socios. </a:t>
            </a:r>
          </a:p>
          <a:p>
            <a:pPr algn="just"/>
            <a:r>
              <a:rPr lang="es-MX" sz="2400" dirty="0">
                <a:solidFill>
                  <a:schemeClr val="tx1"/>
                </a:solidFill>
                <a:latin typeface="Arial" panose="020B0604020202020204" pitchFamily="34" charset="0"/>
                <a:cs typeface="Arial" panose="020B0604020202020204" pitchFamily="34" charset="0"/>
              </a:rPr>
              <a:t>Me han brindado la oportunidad de capacitarme </a:t>
            </a:r>
            <a:r>
              <a:rPr lang="es-MX" sz="2400" dirty="0" smtClean="0">
                <a:solidFill>
                  <a:schemeClr val="tx1"/>
                </a:solidFill>
                <a:latin typeface="Arial" panose="020B0604020202020204" pitchFamily="34" charset="0"/>
                <a:cs typeface="Arial" panose="020B0604020202020204" pitchFamily="34" charset="0"/>
              </a:rPr>
              <a:t>para realizar mi desempeño en el Consejo de Administración y </a:t>
            </a:r>
            <a:r>
              <a:rPr lang="es-MX" sz="2400" dirty="0">
                <a:solidFill>
                  <a:schemeClr val="tx1"/>
                </a:solidFill>
                <a:latin typeface="Arial" panose="020B0604020202020204" pitchFamily="34" charset="0"/>
                <a:cs typeface="Arial" panose="020B0604020202020204" pitchFamily="34" charset="0"/>
              </a:rPr>
              <a:t>de profesionalizarme a través de una certificación </a:t>
            </a:r>
            <a:r>
              <a:rPr lang="es-MX" sz="2400" dirty="0" smtClean="0">
                <a:solidFill>
                  <a:schemeClr val="tx1"/>
                </a:solidFill>
                <a:latin typeface="Arial" panose="020B0604020202020204" pitchFamily="34" charset="0"/>
                <a:cs typeface="Arial" panose="020B0604020202020204" pitchFamily="34" charset="0"/>
              </a:rPr>
              <a:t>en línea  </a:t>
            </a:r>
            <a:r>
              <a:rPr lang="es-MX" sz="2400" dirty="0">
                <a:solidFill>
                  <a:schemeClr val="tx1"/>
                </a:solidFill>
                <a:latin typeface="Arial" panose="020B0604020202020204" pitchFamily="34" charset="0"/>
                <a:cs typeface="Arial" panose="020B0604020202020204" pitchFamily="34" charset="0"/>
              </a:rPr>
              <a:t>alta dirección  en la universidad de Mondragón y </a:t>
            </a:r>
            <a:r>
              <a:rPr lang="es-MX" sz="2400" dirty="0" err="1">
                <a:solidFill>
                  <a:schemeClr val="tx1"/>
                </a:solidFill>
                <a:latin typeface="Arial" panose="020B0604020202020204" pitchFamily="34" charset="0"/>
                <a:cs typeface="Arial" panose="020B0604020202020204" pitchFamily="34" charset="0"/>
              </a:rPr>
              <a:t>Woccu</a:t>
            </a:r>
            <a:r>
              <a:rPr lang="es-MX" sz="2400" dirty="0">
                <a:solidFill>
                  <a:schemeClr val="tx1"/>
                </a:solidFill>
                <a:latin typeface="Arial" panose="020B0604020202020204" pitchFamily="34" charset="0"/>
                <a:cs typeface="Arial" panose="020B0604020202020204" pitchFamily="34" charset="0"/>
              </a:rPr>
              <a:t> </a:t>
            </a:r>
            <a:r>
              <a:rPr lang="es-MX" sz="2400" dirty="0" smtClean="0">
                <a:solidFill>
                  <a:schemeClr val="tx1"/>
                </a:solidFill>
                <a:latin typeface="Arial" panose="020B0604020202020204" pitchFamily="34" charset="0"/>
                <a:cs typeface="Arial" panose="020B0604020202020204" pitchFamily="34" charset="0"/>
              </a:rPr>
              <a:t>México.</a:t>
            </a:r>
            <a:endParaRPr lang="es-MX" sz="2400" dirty="0">
              <a:solidFill>
                <a:schemeClr val="tx1"/>
              </a:solidFill>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xmlns="" val="2011548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0217" y="864027"/>
            <a:ext cx="8619237" cy="5399314"/>
          </a:xfrm>
        </p:spPr>
        <p:txBody>
          <a:bodyPr>
            <a:noAutofit/>
          </a:bodyPr>
          <a:lstStyle/>
          <a:p>
            <a:pPr algn="just"/>
            <a:r>
              <a:rPr lang="es-MX" sz="2400" b="1" dirty="0" smtClean="0">
                <a:latin typeface="Arial" panose="020B0604020202020204" pitchFamily="34" charset="0"/>
                <a:cs typeface="Arial" panose="020B0604020202020204" pitchFamily="34" charset="0"/>
              </a:rPr>
              <a:t>Conclusiones</a:t>
            </a:r>
          </a:p>
          <a:p>
            <a:pPr algn="just"/>
            <a:endParaRPr lang="es-MX" sz="2400" dirty="0" smtClean="0">
              <a:latin typeface="Arial" panose="020B0604020202020204" pitchFamily="34" charset="0"/>
              <a:cs typeface="Arial" panose="020B0604020202020204" pitchFamily="34" charset="0"/>
            </a:endParaRPr>
          </a:p>
          <a:p>
            <a:pPr algn="just"/>
            <a:r>
              <a:rPr lang="es-MX" sz="2400" dirty="0" smtClean="0">
                <a:solidFill>
                  <a:schemeClr val="tx1"/>
                </a:solidFill>
                <a:latin typeface="Arial" panose="020B0604020202020204" pitchFamily="34" charset="0"/>
                <a:cs typeface="Arial" panose="020B0604020202020204" pitchFamily="34" charset="0"/>
              </a:rPr>
              <a:t>Caja  Yanga es una cooperativa de ahorro y préstamo en donde la membrecía es totalmente libre. Y en donde las mujeres han tenido un papel fundamental en el crecimiento de la misma.</a:t>
            </a:r>
          </a:p>
          <a:p>
            <a:pPr algn="just"/>
            <a:r>
              <a:rPr lang="es-MX" sz="2400" dirty="0" smtClean="0">
                <a:solidFill>
                  <a:schemeClr val="tx1"/>
                </a:solidFill>
                <a:latin typeface="Arial" panose="020B0604020202020204" pitchFamily="34" charset="0"/>
                <a:cs typeface="Arial" panose="020B0604020202020204" pitchFamily="34" charset="0"/>
              </a:rPr>
              <a:t>Mas sin embargo aún falta mucho por hacer en lo que respecta a equidad o igualdad de genero, tenemos áreas de oportunidad que debemos ir promoviendo para mejorar los indicadores mencionados y en futuro tener mujeres presidentas en consejo de administración, Directora general, directoras de áreas. </a:t>
            </a:r>
          </a:p>
          <a:p>
            <a:pPr algn="just"/>
            <a:r>
              <a:rPr lang="es-MX" sz="2400" dirty="0" smtClean="0">
                <a:solidFill>
                  <a:schemeClr val="tx1"/>
                </a:solidFill>
                <a:latin typeface="Arial" panose="020B0604020202020204" pitchFamily="34" charset="0"/>
                <a:cs typeface="Arial" panose="020B0604020202020204" pitchFamily="34" charset="0"/>
              </a:rPr>
              <a:t>Diseñar productos crédito exclusivos para mujeres</a:t>
            </a:r>
            <a:r>
              <a:rPr lang="es-MX" sz="2400" dirty="0" smtClean="0">
                <a:latin typeface="Arial" panose="020B0604020202020204" pitchFamily="34" charset="0"/>
                <a:cs typeface="Arial" panose="020B0604020202020204" pitchFamily="34" charset="0"/>
              </a:rPr>
              <a:t>.</a:t>
            </a:r>
          </a:p>
          <a:p>
            <a:pPr algn="just"/>
            <a:endParaRPr lang="es-MX" sz="2400" dirty="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a:p>
            <a:pPr marL="0" indent="0" algn="just">
              <a:buNone/>
            </a:pPr>
            <a:r>
              <a:rPr lang="es-MX" sz="2000" dirty="0" smtClean="0">
                <a:latin typeface="Arial" panose="020B0604020202020204" pitchFamily="34" charset="0"/>
                <a:cs typeface="Arial" panose="020B0604020202020204" pitchFamily="34" charset="0"/>
              </a:rPr>
              <a:t>    </a:t>
            </a:r>
          </a:p>
          <a:p>
            <a:pPr algn="just"/>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56320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561109"/>
            <a:ext cx="8596668" cy="779318"/>
          </a:xfrm>
        </p:spPr>
        <p:txBody>
          <a:bodyPr>
            <a:noAutofit/>
          </a:bodyPr>
          <a:lstStyle/>
          <a:p>
            <a:pPr algn="just"/>
            <a:r>
              <a:rPr lang="es-MX" sz="2400" dirty="0" smtClean="0">
                <a:solidFill>
                  <a:schemeClr val="tx1"/>
                </a:solidFill>
                <a:latin typeface="Arial" panose="020B0604020202020204" pitchFamily="34" charset="0"/>
                <a:cs typeface="Arial" panose="020B0604020202020204" pitchFamily="34" charset="0"/>
              </a:rPr>
              <a:t/>
            </a:r>
            <a:br>
              <a:rPr lang="es-MX" sz="2400" dirty="0" smtClean="0">
                <a:solidFill>
                  <a:schemeClr val="tx1"/>
                </a:solidFill>
                <a:latin typeface="Arial" panose="020B0604020202020204" pitchFamily="34" charset="0"/>
                <a:cs typeface="Arial" panose="020B0604020202020204" pitchFamily="34" charset="0"/>
              </a:rPr>
            </a:br>
            <a:r>
              <a:rPr lang="es-MX" sz="3200" dirty="0" smtClean="0">
                <a:solidFill>
                  <a:schemeClr val="tx1"/>
                </a:solidFill>
                <a:latin typeface="Arial" panose="020B0604020202020204" pitchFamily="34" charset="0"/>
                <a:cs typeface="Arial" panose="020B0604020202020204" pitchFamily="34" charset="0"/>
              </a:rPr>
              <a:t>RESEÑA</a:t>
            </a:r>
            <a:r>
              <a:rPr lang="es-MX" sz="2400" dirty="0">
                <a:solidFill>
                  <a:schemeClr val="tx1"/>
                </a:solidFill>
                <a:latin typeface="Arial" panose="020B0604020202020204" pitchFamily="34" charset="0"/>
                <a:cs typeface="Arial" panose="020B0604020202020204" pitchFamily="34" charset="0"/>
              </a:rPr>
              <a:t/>
            </a:r>
            <a:br>
              <a:rPr lang="es-MX" sz="2400" dirty="0">
                <a:solidFill>
                  <a:schemeClr val="tx1"/>
                </a:solidFill>
                <a:latin typeface="Arial" panose="020B0604020202020204" pitchFamily="34" charset="0"/>
                <a:cs typeface="Arial" panose="020B0604020202020204" pitchFamily="34" charset="0"/>
              </a:rPr>
            </a:br>
            <a:r>
              <a:rPr lang="es-MX" sz="2400" dirty="0" smtClean="0">
                <a:solidFill>
                  <a:schemeClr val="tx1"/>
                </a:solidFill>
                <a:latin typeface="Arial" panose="020B0604020202020204" pitchFamily="34" charset="0"/>
                <a:cs typeface="Arial" panose="020B0604020202020204" pitchFamily="34" charset="0"/>
              </a:rPr>
              <a:t/>
            </a:r>
            <a:br>
              <a:rPr lang="es-MX" sz="2400" dirty="0" smtClean="0">
                <a:solidFill>
                  <a:schemeClr val="tx1"/>
                </a:solidFill>
                <a:latin typeface="Arial" panose="020B0604020202020204" pitchFamily="34" charset="0"/>
                <a:cs typeface="Arial" panose="020B0604020202020204" pitchFamily="34" charset="0"/>
              </a:rPr>
            </a:br>
            <a:r>
              <a:rPr lang="es-MX" sz="2400" dirty="0">
                <a:solidFill>
                  <a:schemeClr val="tx1"/>
                </a:solidFill>
                <a:latin typeface="Arial" panose="020B0604020202020204" pitchFamily="34" charset="0"/>
                <a:cs typeface="Arial" panose="020B0604020202020204" pitchFamily="34" charset="0"/>
              </a:rPr>
              <a:t/>
            </a:r>
            <a:br>
              <a:rPr lang="es-MX" sz="2400" dirty="0">
                <a:solidFill>
                  <a:schemeClr val="tx1"/>
                </a:solidFill>
                <a:latin typeface="Arial" panose="020B0604020202020204" pitchFamily="34" charset="0"/>
                <a:cs typeface="Arial" panose="020B0604020202020204" pitchFamily="34" charset="0"/>
              </a:rPr>
            </a:br>
            <a:r>
              <a:rPr lang="es-MX" sz="2400" dirty="0" smtClean="0">
                <a:solidFill>
                  <a:schemeClr val="tx1"/>
                </a:solidFill>
                <a:latin typeface="Arial" panose="020B0604020202020204" pitchFamily="34" charset="0"/>
                <a:cs typeface="Arial" panose="020B0604020202020204" pitchFamily="34" charset="0"/>
              </a:rPr>
              <a:t>Yanga es uno de los 212 municipios que conforman el estado de </a:t>
            </a:r>
            <a:r>
              <a:rPr lang="es-MX" sz="2400" dirty="0">
                <a:solidFill>
                  <a:schemeClr val="tx1"/>
                </a:solidFill>
                <a:latin typeface="Arial" panose="020B0604020202020204" pitchFamily="34" charset="0"/>
                <a:cs typeface="Arial" panose="020B0604020202020204" pitchFamily="34" charset="0"/>
              </a:rPr>
              <a:t>V</a:t>
            </a:r>
            <a:r>
              <a:rPr lang="es-MX" sz="2400" dirty="0" smtClean="0">
                <a:solidFill>
                  <a:schemeClr val="tx1"/>
                </a:solidFill>
                <a:latin typeface="Arial" panose="020B0604020202020204" pitchFamily="34" charset="0"/>
                <a:cs typeface="Arial" panose="020B0604020202020204" pitchFamily="34" charset="0"/>
              </a:rPr>
              <a:t>eracruz. se ubica en la región natural y económica denominada  de altas montañas. Del nombre del municipio toma su identidad nuestra cooperativa.</a:t>
            </a:r>
            <a:endParaRPr lang="es-MX" sz="2400" dirty="0">
              <a:solidFill>
                <a:schemeClr val="tx1"/>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677334" y="2030681"/>
            <a:ext cx="8596668" cy="4010681"/>
          </a:xfrm>
        </p:spPr>
        <p:txBody>
          <a:bodyPr>
            <a:normAutofit/>
          </a:bodyPr>
          <a:lstStyle/>
          <a:p>
            <a:pPr marL="0" indent="0" algn="just">
              <a:buNone/>
            </a:pPr>
            <a:endParaRPr lang="es-MX" sz="2400" dirty="0" smtClean="0">
              <a:latin typeface="Arial" panose="020B0604020202020204" pitchFamily="34" charset="0"/>
              <a:cs typeface="Arial" panose="020B0604020202020204" pitchFamily="34" charset="0"/>
            </a:endParaRPr>
          </a:p>
          <a:p>
            <a:pPr marL="0" indent="0" algn="just">
              <a:buNone/>
            </a:pPr>
            <a:endParaRPr lang="es-MX" sz="2400" dirty="0">
              <a:latin typeface="Arial" panose="020B0604020202020204" pitchFamily="34" charset="0"/>
              <a:cs typeface="Arial" panose="020B0604020202020204" pitchFamily="34" charset="0"/>
            </a:endParaRPr>
          </a:p>
          <a:p>
            <a:pPr marL="0" indent="0" algn="just">
              <a:buNone/>
            </a:pPr>
            <a:endParaRPr lang="es-MX" sz="2400" dirty="0" smtClean="0">
              <a:latin typeface="Arial" panose="020B0604020202020204" pitchFamily="34" charset="0"/>
              <a:cs typeface="Arial" panose="020B0604020202020204" pitchFamily="34" charset="0"/>
            </a:endParaRPr>
          </a:p>
          <a:p>
            <a:pPr marL="0" indent="0" algn="just">
              <a:buNone/>
            </a:pPr>
            <a:r>
              <a:rPr lang="es-MX" sz="2400" dirty="0" smtClean="0">
                <a:solidFill>
                  <a:schemeClr val="tx1"/>
                </a:solidFill>
                <a:latin typeface="Arial" panose="020B0604020202020204" pitchFamily="34" charset="0"/>
                <a:cs typeface="Arial" panose="020B0604020202020204" pitchFamily="34" charset="0"/>
              </a:rPr>
              <a:t>Caja Yanga fue fundada hace 55 años por el presbítero Carlos Agustín García </a:t>
            </a:r>
            <a:r>
              <a:rPr lang="es-MX" sz="2400" dirty="0" err="1" smtClean="0">
                <a:solidFill>
                  <a:schemeClr val="tx1"/>
                </a:solidFill>
                <a:latin typeface="Arial" panose="020B0604020202020204" pitchFamily="34" charset="0"/>
                <a:cs typeface="Arial" panose="020B0604020202020204" pitchFamily="34" charset="0"/>
              </a:rPr>
              <a:t>García</a:t>
            </a:r>
            <a:r>
              <a:rPr lang="es-MX" sz="2400" dirty="0" smtClean="0">
                <a:solidFill>
                  <a:schemeClr val="tx1"/>
                </a:solidFill>
                <a:latin typeface="Arial" panose="020B0604020202020204" pitchFamily="34" charset="0"/>
                <a:cs typeface="Arial" panose="020B0604020202020204" pitchFamily="34" charset="0"/>
              </a:rPr>
              <a:t>. Iniciando con un grupo reducido de socios, y con la inquietud de formar una cooperativa de producción agrícola, que generará empleos y reactivará la economía regional</a:t>
            </a:r>
            <a:r>
              <a:rPr lang="es-MX" sz="2400" dirty="0" smtClean="0">
                <a:latin typeface="Arial" panose="020B0604020202020204" pitchFamily="34" charset="0"/>
                <a:cs typeface="Arial" panose="020B0604020202020204" pitchFamily="34" charset="0"/>
              </a:rPr>
              <a:t>.</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857898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47700"/>
            <a:ext cx="8596668" cy="1016000"/>
          </a:xfrm>
        </p:spPr>
        <p:txBody>
          <a:bodyPr>
            <a:normAutofit fontScale="90000"/>
          </a:bodyPr>
          <a:lstStyle/>
          <a:p>
            <a:pPr algn="ctr"/>
            <a:r>
              <a:rPr lang="es-MX" dirty="0" smtClean="0">
                <a:solidFill>
                  <a:schemeClr val="tx1"/>
                </a:solidFill>
              </a:rPr>
              <a:t>MISIÓN </a:t>
            </a:r>
            <a:r>
              <a:rPr lang="es-MX" dirty="0" smtClean="0">
                <a:solidFill>
                  <a:schemeClr val="tx1"/>
                </a:solidFill>
              </a:rPr>
              <a:t/>
            </a:r>
            <a:br>
              <a:rPr lang="es-MX" dirty="0" smtClean="0">
                <a:solidFill>
                  <a:schemeClr val="tx1"/>
                </a:solidFill>
              </a:rPr>
            </a:br>
            <a:endParaRPr lang="es-MX" dirty="0"/>
          </a:p>
        </p:txBody>
      </p:sp>
      <p:sp>
        <p:nvSpPr>
          <p:cNvPr id="3" name="Marcador de contenido 2"/>
          <p:cNvSpPr>
            <a:spLocks noGrp="1"/>
          </p:cNvSpPr>
          <p:nvPr>
            <p:ph idx="1"/>
          </p:nvPr>
        </p:nvSpPr>
        <p:spPr/>
        <p:txBody>
          <a:bodyPr>
            <a:normAutofit/>
          </a:bodyPr>
          <a:lstStyle/>
          <a:p>
            <a:pPr marL="0" indent="0" algn="just">
              <a:buNone/>
            </a:pPr>
            <a:r>
              <a:rPr lang="es-MX" sz="2400" dirty="0" smtClean="0">
                <a:solidFill>
                  <a:schemeClr val="tx1"/>
                </a:solidFill>
              </a:rPr>
              <a:t>Somos una cooperativa financiera de vocación social, que promueve la ayuda mutua a través de la captación de ahorros  para crear y fortalecer un patrimonio, la colocación de créditos para el crecimiento económico, transformando la vida y el bienestar de las familias de nuestros asociados; brindando una atención personalizada y de calidad en el servicio que privilegia la condición de ser socio.</a:t>
            </a:r>
            <a:endParaRPr lang="es-MX" sz="2400" dirty="0">
              <a:solidFill>
                <a:schemeClr val="tx1"/>
              </a:solidFill>
            </a:endParaRPr>
          </a:p>
        </p:txBody>
      </p:sp>
    </p:spTree>
    <p:extLst>
      <p:ext uri="{BB962C8B-B14F-4D97-AF65-F5344CB8AC3E}">
        <p14:creationId xmlns:p14="http://schemas.microsoft.com/office/powerpoint/2010/main" xmlns="" val="3571879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558800"/>
            <a:ext cx="8596668" cy="5768847"/>
          </a:xfrm>
        </p:spPr>
        <p:txBody>
          <a:bodyPr>
            <a:normAutofit lnSpcReduction="10000"/>
          </a:bodyPr>
          <a:lstStyle/>
          <a:p>
            <a:pPr marL="0" indent="0" algn="just">
              <a:buNone/>
            </a:pPr>
            <a:r>
              <a:rPr lang="es-MX" dirty="0"/>
              <a:t> </a:t>
            </a:r>
            <a:endParaRPr lang="es-MX" dirty="0" smtClean="0"/>
          </a:p>
          <a:p>
            <a:pPr marL="0" indent="0" algn="just">
              <a:buNone/>
            </a:pPr>
            <a:r>
              <a:rPr lang="es-MX" dirty="0" smtClean="0"/>
              <a:t> </a:t>
            </a:r>
            <a:r>
              <a:rPr lang="es-MX" sz="2400" dirty="0" smtClean="0">
                <a:solidFill>
                  <a:schemeClr val="tx1"/>
                </a:solidFill>
                <a:latin typeface="Arial" panose="020B0604020202020204" pitchFamily="34" charset="0"/>
                <a:cs typeface="Arial" panose="020B0604020202020204" pitchFamily="34" charset="0"/>
              </a:rPr>
              <a:t>Con la filosofía de la ayuda mutua y con la firme convicción de no ser una institución de lucro, se fueron instaurando diversos productos que beneficiaran a sus socios , por ejemplo , la ayuda para gastos de sepelio (SERVIFUN)en caso de la muerte del socio o de algunos de sus familiares directos, la MUTUAL PROFUN, y programa de becas entre otros.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Promueve también el ahorro en menores, hijos de socios, incentivándolos mediante diferentes programas, rifas, becas y promociones de ahorro.</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Hoy en día Caja Popular de Ahorros Yanga ha diversificado toda una gama de productos de crédito, cada uno responde a necesidades especificas de sus socios, con tasas de interés altamente competitivas.</a:t>
            </a:r>
            <a:endParaRPr lang="es-MX"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794018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475489"/>
            <a:ext cx="8596668" cy="5565874"/>
          </a:xfrm>
        </p:spPr>
        <p:txBody>
          <a:bodyPr>
            <a:normAutofit/>
          </a:bodyPr>
          <a:lstStyle/>
          <a:p>
            <a:pPr algn="just"/>
            <a:endParaRPr lang="es-MX" sz="2400" dirty="0" smtClean="0">
              <a:latin typeface="Arial" panose="020B0604020202020204" pitchFamily="34" charset="0"/>
              <a:cs typeface="Arial" panose="020B0604020202020204" pitchFamily="34" charset="0"/>
            </a:endParaRPr>
          </a:p>
          <a:p>
            <a:pPr marL="0" indent="0" algn="just">
              <a:buNone/>
            </a:pPr>
            <a:r>
              <a:rPr lang="es-MX" sz="2400" dirty="0" smtClean="0">
                <a:solidFill>
                  <a:schemeClr val="tx1"/>
                </a:solidFill>
                <a:latin typeface="Arial" panose="020B0604020202020204" pitchFamily="34" charset="0"/>
                <a:cs typeface="Arial" panose="020B0604020202020204" pitchFamily="34" charset="0"/>
              </a:rPr>
              <a:t>Caja Yanga tiene una importante vinculación con la comunidad destinando  una partida del fondo de previsión  social para financiar proyectos culturales y educativos, </a:t>
            </a:r>
            <a:endParaRPr lang="es-MX" sz="2400" dirty="0">
              <a:solidFill>
                <a:schemeClr val="tx1"/>
              </a:solidFill>
              <a:latin typeface="Arial" panose="020B0604020202020204" pitchFamily="34" charset="0"/>
              <a:cs typeface="Arial" panose="020B0604020202020204" pitchFamily="34" charset="0"/>
            </a:endParaRPr>
          </a:p>
          <a:p>
            <a:pPr marL="0" indent="0" algn="just">
              <a:buNone/>
            </a:pPr>
            <a:r>
              <a:rPr lang="es-MX" sz="2400" dirty="0">
                <a:solidFill>
                  <a:schemeClr val="tx1"/>
                </a:solidFill>
                <a:latin typeface="Arial" panose="020B0604020202020204" pitchFamily="34" charset="0"/>
                <a:cs typeface="Arial" panose="020B0604020202020204" pitchFamily="34" charset="0"/>
              </a:rPr>
              <a:t>E</a:t>
            </a:r>
            <a:r>
              <a:rPr lang="es-MX" sz="2400" dirty="0" smtClean="0">
                <a:solidFill>
                  <a:schemeClr val="tx1"/>
                </a:solidFill>
                <a:latin typeface="Arial" panose="020B0604020202020204" pitchFamily="34" charset="0"/>
                <a:cs typeface="Arial" panose="020B0604020202020204" pitchFamily="34" charset="0"/>
              </a:rPr>
              <a:t>n esta vinculación, en lo que se refiere a créditos algunos son otorgados para financiar proyectos productivos. </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Fomentado el desarrollo de las comunidades , se instrumento el modelo semilla, como una alternativa para llevar los servicios financieros a comunidades rurales a través de créditos grupales.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Cabe mencionar que la gran mayoría  de socias y socios provienen de comunidades rurales y </a:t>
            </a:r>
            <a:r>
              <a:rPr lang="es-MX" sz="2400" dirty="0" err="1" smtClean="0">
                <a:solidFill>
                  <a:schemeClr val="tx1"/>
                </a:solidFill>
                <a:latin typeface="Arial" panose="020B0604020202020204" pitchFamily="34" charset="0"/>
                <a:cs typeface="Arial" panose="020B0604020202020204" pitchFamily="34" charset="0"/>
              </a:rPr>
              <a:t>semi</a:t>
            </a:r>
            <a:r>
              <a:rPr lang="es-MX" sz="2400" dirty="0" smtClean="0">
                <a:solidFill>
                  <a:schemeClr val="tx1"/>
                </a:solidFill>
                <a:latin typeface="Arial" panose="020B0604020202020204" pitchFamily="34" charset="0"/>
                <a:cs typeface="Arial" panose="020B0604020202020204" pitchFamily="34" charset="0"/>
              </a:rPr>
              <a:t> urbanas</a:t>
            </a:r>
            <a:r>
              <a:rPr lang="es-MX" sz="2400" dirty="0" smtClean="0">
                <a:latin typeface="Arial" panose="020B0604020202020204" pitchFamily="34" charset="0"/>
                <a:cs typeface="Arial" panose="020B0604020202020204" pitchFamily="34" charset="0"/>
              </a:rPr>
              <a:t>.</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890995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419100"/>
            <a:ext cx="8596668" cy="1054100"/>
          </a:xfrm>
        </p:spPr>
        <p:txBody>
          <a:bodyPr/>
          <a:lstStyle/>
          <a:p>
            <a:pPr algn="ctr"/>
            <a:r>
              <a:rPr lang="es-MX" dirty="0" smtClean="0">
                <a:solidFill>
                  <a:schemeClr val="tx1"/>
                </a:solidFill>
              </a:rPr>
              <a:t>Caja Yanga y equidad de genero</a:t>
            </a:r>
            <a:endParaRPr lang="es-MX" dirty="0">
              <a:solidFill>
                <a:schemeClr val="tx1"/>
              </a:solidFill>
            </a:endParaRPr>
          </a:p>
        </p:txBody>
      </p:sp>
      <p:sp>
        <p:nvSpPr>
          <p:cNvPr id="3" name="Marcador de contenido 2"/>
          <p:cNvSpPr>
            <a:spLocks noGrp="1"/>
          </p:cNvSpPr>
          <p:nvPr>
            <p:ph idx="1"/>
          </p:nvPr>
        </p:nvSpPr>
        <p:spPr>
          <a:xfrm>
            <a:off x="677334" y="1867437"/>
            <a:ext cx="8596668" cy="4173925"/>
          </a:xfrm>
        </p:spPr>
        <p:txBody>
          <a:bodyPr>
            <a:normAutofit/>
          </a:bodyPr>
          <a:lstStyle/>
          <a:p>
            <a:pPr algn="just"/>
            <a:r>
              <a:rPr lang="es-MX" sz="2400" dirty="0" smtClean="0">
                <a:solidFill>
                  <a:schemeClr val="tx1"/>
                </a:solidFill>
                <a:latin typeface="Arial" panose="020B0604020202020204" pitchFamily="34" charset="0"/>
                <a:cs typeface="Arial" panose="020B0604020202020204" pitchFamily="34" charset="0"/>
              </a:rPr>
              <a:t>Los beneficios sociales de Caja Yanga se extienden a todos los socios y empleados sin distinción. La equidad de género y la no discriminación como principios universales de la responsabilidad social son observados dentro  y fuera  de nuestra cooperativa.</a:t>
            </a:r>
          </a:p>
          <a:p>
            <a:pPr algn="just"/>
            <a:r>
              <a:rPr lang="es-MX" sz="2400" dirty="0" smtClean="0">
                <a:solidFill>
                  <a:schemeClr val="tx1"/>
                </a:solidFill>
                <a:latin typeface="Arial" panose="020B0604020202020204" pitchFamily="34" charset="0"/>
                <a:cs typeface="Arial" panose="020B0604020202020204" pitchFamily="34" charset="0"/>
              </a:rPr>
              <a:t>Desde su inicio, la participación de las mujeres ha estado presente, existen evidencias de que hubo mujeres en el grupo fundador, así como  desempeñando cargos dentro de los consejos. </a:t>
            </a:r>
            <a:endParaRPr lang="es-MX"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605056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616955"/>
            <a:ext cx="8596668" cy="5642118"/>
          </a:xfrm>
        </p:spPr>
        <p:txBody>
          <a:bodyPr>
            <a:normAutofit/>
          </a:bodyPr>
          <a:lstStyle/>
          <a:p>
            <a:pPr marL="0" indent="0" algn="just">
              <a:buNone/>
            </a:pPr>
            <a:r>
              <a:rPr lang="es-MX" sz="2400" dirty="0" smtClean="0">
                <a:solidFill>
                  <a:schemeClr val="tx1"/>
                </a:solidFill>
                <a:latin typeface="Arial" panose="020B0604020202020204" pitchFamily="34" charset="0"/>
                <a:cs typeface="Arial" panose="020B0604020202020204" pitchFamily="34" charset="0"/>
              </a:rPr>
              <a:t>Hago mención  de mujeres destacadas dentro del recorrido histórico de Caja Yanga: María </a:t>
            </a:r>
            <a:r>
              <a:rPr lang="es-MX" sz="2400" dirty="0" err="1">
                <a:solidFill>
                  <a:schemeClr val="tx1"/>
                </a:solidFill>
                <a:latin typeface="Arial" panose="020B0604020202020204" pitchFamily="34" charset="0"/>
                <a:cs typeface="Arial" panose="020B0604020202020204" pitchFamily="34" charset="0"/>
              </a:rPr>
              <a:t>I</a:t>
            </a:r>
            <a:r>
              <a:rPr lang="es-MX" sz="2400" dirty="0" err="1" smtClean="0">
                <a:solidFill>
                  <a:schemeClr val="tx1"/>
                </a:solidFill>
                <a:latin typeface="Arial" panose="020B0604020202020204" pitchFamily="34" charset="0"/>
                <a:cs typeface="Arial" panose="020B0604020202020204" pitchFamily="34" charset="0"/>
              </a:rPr>
              <a:t>savel</a:t>
            </a:r>
            <a:r>
              <a:rPr lang="es-MX" sz="2400" dirty="0" smtClean="0">
                <a:solidFill>
                  <a:schemeClr val="tx1"/>
                </a:solidFill>
                <a:latin typeface="Arial" panose="020B0604020202020204" pitchFamily="34" charset="0"/>
                <a:cs typeface="Arial" panose="020B0604020202020204" pitchFamily="34" charset="0"/>
              </a:rPr>
              <a:t> Monge Salgado  y Soledad </a:t>
            </a:r>
            <a:r>
              <a:rPr lang="es-MX" sz="2400" dirty="0">
                <a:solidFill>
                  <a:schemeClr val="tx1"/>
                </a:solidFill>
                <a:latin typeface="Arial" panose="020B0604020202020204" pitchFamily="34" charset="0"/>
                <a:cs typeface="Arial" panose="020B0604020202020204" pitchFamily="34" charset="0"/>
              </a:rPr>
              <a:t>C</a:t>
            </a:r>
            <a:r>
              <a:rPr lang="es-MX" sz="2400" dirty="0" smtClean="0">
                <a:solidFill>
                  <a:schemeClr val="tx1"/>
                </a:solidFill>
                <a:latin typeface="Arial" panose="020B0604020202020204" pitchFamily="34" charset="0"/>
                <a:cs typeface="Arial" panose="020B0604020202020204" pitchFamily="34" charset="0"/>
              </a:rPr>
              <a:t>olorado quienes además de ser socias participaron como gerentes generales. Así mismo hago mención  de la contadora María de Lourdes de Jesús montalbo por su labor dentro de nuestra cooperativa ocupando a lo largo de 30 años puestos claves , actualmente  se desempeña  como contralora.</a:t>
            </a:r>
            <a:endParaRPr lang="es-MX" sz="2400" dirty="0">
              <a:solidFill>
                <a:schemeClr val="tx1"/>
              </a:solidFill>
              <a:latin typeface="Arial" panose="020B0604020202020204" pitchFamily="34" charset="0"/>
              <a:cs typeface="Arial" panose="020B0604020202020204" pitchFamily="34" charset="0"/>
            </a:endParaRPr>
          </a:p>
          <a:p>
            <a:pPr marL="0" indent="0" algn="just">
              <a:buNone/>
            </a:pPr>
            <a:r>
              <a:rPr lang="es-MX" sz="2400" dirty="0" smtClean="0">
                <a:solidFill>
                  <a:schemeClr val="tx1"/>
                </a:solidFill>
                <a:latin typeface="Arial" panose="020B0604020202020204" pitchFamily="34" charset="0"/>
                <a:cs typeface="Arial" panose="020B0604020202020204" pitchFamily="34" charset="0"/>
              </a:rPr>
              <a:t>Mujeres socias.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Caja Yanga actualmente tiene 22 sucursales 19 en el estado de Veracruz y 3 en el estado de Puebla, con   una membresía de 146 mil socios, de los cuales el 54 % son hombres y el 46% son mujeres. </a:t>
            </a:r>
          </a:p>
          <a:p>
            <a:pPr marL="0" indent="0" algn="just">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762362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77334" y="717631"/>
            <a:ext cx="8596668" cy="5323732"/>
          </a:xfrm>
        </p:spPr>
        <p:txBody>
          <a:bodyPr/>
          <a:lstStyle/>
          <a:p>
            <a:pPr marL="0" indent="0" algn="just">
              <a:buNone/>
            </a:pPr>
            <a:endParaRPr lang="es-MX" sz="2400" dirty="0" smtClean="0">
              <a:latin typeface="Arial" panose="020B0604020202020204" pitchFamily="34" charset="0"/>
              <a:cs typeface="Arial" panose="020B0604020202020204" pitchFamily="34" charset="0"/>
            </a:endParaRPr>
          </a:p>
          <a:p>
            <a:pPr marL="0" indent="0" algn="just">
              <a:buNone/>
            </a:pPr>
            <a:r>
              <a:rPr lang="es-MX" sz="2400" b="1" dirty="0" smtClean="0">
                <a:solidFill>
                  <a:schemeClr val="tx1"/>
                </a:solidFill>
                <a:latin typeface="Arial" panose="020B0604020202020204" pitchFamily="34" charset="0"/>
                <a:cs typeface="Arial" panose="020B0604020202020204" pitchFamily="34" charset="0"/>
              </a:rPr>
              <a:t>Mujeres ahorradoras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En las sucursales de Caja yanga podemos observar que las mas frecuentes somos las mujeres. Ya sea depositando lo que corresponde a nuestro propios ahorros o llevando lo que corresponde a los hijos, esposos o familiares. Destacando el aporte de ahorro de mujeres en un porcentaje casi igual que el de hombres. Esto nos ha permitido cumplir sueños como el de mejorar nuestro patrimonio, nuestra vivienda, dar educación a nuestros hijos entre otros.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En cuanto a la tasas de interés de ahorros, esta es muy competitiva dentro del mercado, convirtiéndose en uno de los principales beneficios para los socios.</a:t>
            </a:r>
          </a:p>
          <a:p>
            <a:pPr marL="0" indent="0" algn="just">
              <a:buNone/>
            </a:pPr>
            <a:endParaRPr lang="es-MX" sz="2400" dirty="0" smtClean="0">
              <a:solidFill>
                <a:schemeClr val="tx1"/>
              </a:solidFill>
              <a:latin typeface="Arial" panose="020B0604020202020204" pitchFamily="34" charset="0"/>
              <a:cs typeface="Arial" panose="020B0604020202020204" pitchFamily="34" charset="0"/>
            </a:endParaRPr>
          </a:p>
          <a:p>
            <a:pPr marL="0" indent="0" algn="just">
              <a:buNone/>
            </a:pPr>
            <a:endParaRPr lang="es-MX" sz="2400" dirty="0" smtClean="0">
              <a:solidFill>
                <a:schemeClr val="tx1"/>
              </a:solidFill>
              <a:latin typeface="Arial" panose="020B0604020202020204" pitchFamily="34" charset="0"/>
              <a:cs typeface="Arial" panose="020B0604020202020204" pitchFamily="34" charset="0"/>
            </a:endParaRPr>
          </a:p>
          <a:p>
            <a:endParaRPr lang="es-MX" dirty="0"/>
          </a:p>
          <a:p>
            <a:endParaRPr lang="es-MX" dirty="0"/>
          </a:p>
        </p:txBody>
      </p:sp>
    </p:spTree>
    <p:extLst>
      <p:ext uri="{BB962C8B-B14F-4D97-AF65-F5344CB8AC3E}">
        <p14:creationId xmlns:p14="http://schemas.microsoft.com/office/powerpoint/2010/main" xmlns="" val="2324212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600" y="268941"/>
            <a:ext cx="8596668" cy="6065948"/>
          </a:xfrm>
        </p:spPr>
        <p:txBody>
          <a:bodyPr/>
          <a:lstStyle/>
          <a:p>
            <a:pPr marL="0" indent="0">
              <a:buNone/>
            </a:pPr>
            <a:endParaRPr lang="es-MX" dirty="0"/>
          </a:p>
          <a:p>
            <a:pPr marL="0" indent="0" algn="just">
              <a:buNone/>
            </a:pPr>
            <a:r>
              <a:rPr lang="es-MX" sz="2400" b="1" dirty="0" smtClean="0">
                <a:latin typeface="Arial" panose="020B0604020202020204" pitchFamily="34" charset="0"/>
                <a:cs typeface="Arial" panose="020B0604020202020204" pitchFamily="34" charset="0"/>
              </a:rPr>
              <a:t>Mujeres y crédito</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En lo que se refiere a créditos, de un total de 42 mil un poco menos de la mitad corresponde a mujeres. Las actividades que reportan estas mujeres para poder acreditarse soy muy similares a las de los varones, empleadas, comerciantes, pequeños empresarios, choferes, etc. En cuanto al destino de estos créditos  en su mayoría son para mejorar su vivienda, para la adquisición de vehículo, para iniciar un negocio  o  apoyar en la compra de enseres domésticos, como lavadoras, estufas, etc. destacando aquí que las mujeres son mas responsables en lo que respecta al pago de sus créditos.</a:t>
            </a:r>
          </a:p>
          <a:p>
            <a:pPr marL="0" indent="0" algn="just">
              <a:buNone/>
            </a:pPr>
            <a:r>
              <a:rPr lang="es-MX" sz="2400" dirty="0" smtClean="0">
                <a:solidFill>
                  <a:schemeClr val="tx1"/>
                </a:solidFill>
                <a:latin typeface="Arial" panose="020B0604020202020204" pitchFamily="34" charset="0"/>
                <a:cs typeface="Arial" panose="020B0604020202020204" pitchFamily="34" charset="0"/>
              </a:rPr>
              <a:t>Es importante mencionar que existen grandes historias de éxito gracias a estos créditos</a:t>
            </a:r>
            <a:r>
              <a:rPr lang="es-MX" sz="2400" dirty="0" smtClean="0">
                <a:latin typeface="Arial" panose="020B0604020202020204" pitchFamily="34" charset="0"/>
                <a:cs typeface="Arial" panose="020B0604020202020204" pitchFamily="34" charset="0"/>
              </a:rPr>
              <a:t>. </a:t>
            </a: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70475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Rojo naranj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759</TotalTime>
  <Words>985</Words>
  <Application>Microsoft Office PowerPoint</Application>
  <PresentationFormat>Personalizado</PresentationFormat>
  <Paragraphs>56</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Faceta</vt:lpstr>
      <vt:lpstr>  INCLUSIÓN FINANCIERA DE MUJERES EN CAJA POPULAR DE AHORROS YANGA.</vt:lpstr>
      <vt:lpstr> RESEÑA   Yanga es uno de los 212 municipios que conforman el estado de Veracruz. se ubica en la región natural y económica denominada  de altas montañas. Del nombre del municipio toma su identidad nuestra cooperativa.</vt:lpstr>
      <vt:lpstr>MISIÓN  </vt:lpstr>
      <vt:lpstr>Diapositiva 4</vt:lpstr>
      <vt:lpstr>Diapositiva 5</vt:lpstr>
      <vt:lpstr>Caja Yanga y equidad de genero</vt:lpstr>
      <vt:lpstr>Diapositiva 7</vt:lpstr>
      <vt:lpstr>Diapositiva 8</vt:lpstr>
      <vt:lpstr>Diapositiva 9</vt:lpstr>
      <vt:lpstr>Diapositiva 10</vt:lpstr>
      <vt:lpstr>Diapositiva 11</vt:lpstr>
      <vt:lpstr>Diapositiva 12</vt:lpstr>
      <vt:lpstr>Diapositiva 13</vt:lpstr>
      <vt:lpstr>Diapositiva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INCLUSIÓN FINACIERA DE MUJERES EN CAJA POPULAR DE AHORROS YANGA.</dc:title>
  <dc:creator>TRAVEL MATE</dc:creator>
  <cp:lastModifiedBy>WinuE</cp:lastModifiedBy>
  <cp:revision>45</cp:revision>
  <dcterms:created xsi:type="dcterms:W3CDTF">2020-12-01T02:19:19Z</dcterms:created>
  <dcterms:modified xsi:type="dcterms:W3CDTF">2020-12-02T04:21:10Z</dcterms:modified>
</cp:coreProperties>
</file>